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Citat-image-1.jpe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rgbClr val="2A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thiasjohansson/Dev/moank/moank-web/tools/brand-pptx/asset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1463040" cy="4572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2286000"/>
            <a:ext cx="960120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Presentationens rubrik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4663440"/>
            <a:ext cx="73152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Underrubrik, datum eller mottagare</a:t>
            </a:r>
            <a:endParaRPr lang="en-US" sz="16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617220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000" dirty="0">
                <a:solidFill>
                  <a:srgbClr val="C4A5B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000" dirty="0">
                <a:solidFill>
                  <a:srgbClr val="C4A5B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Moank AB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nitt">
    <p:bg>
      <p:bgPr>
        <a:solidFill>
          <a:srgbClr val="672B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822960"/>
            <a:ext cx="548640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0" b="1" spc="-6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5000" b="1" spc="-6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420624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Avsnittets rubrik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5715000"/>
            <a:ext cx="73152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FFFFFF">
                    <a:alpha val="80000"/>
                  </a:srgbClr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FFFFFF">
                    <a:alpha val="80000"/>
                  </a:srgbClr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Kort beskrivning av avsnittet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108813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Rubrik i tre till sju ord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783080"/>
            <a:ext cx="768096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16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Brödtext eller punktlista</a:t>
            </a:r>
            <a:endParaRPr lang="en-US" sz="1600" dirty="0"/>
          </a:p>
        </p:txBody>
      </p:sp>
      <p:pic>
        <p:nvPicPr>
          <p:cNvPr id="4" name="Image 0" descr="/Users/mathiasjohansson/Dev/moank/moank-web/tools/brand-pptx/assets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327648"/>
            <a:ext cx="822960" cy="256032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640080" y="6080760"/>
            <a:ext cx="10911535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åståen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554480"/>
            <a:ext cx="969264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Ett påstående per bild. Låt det stå för sig självt.</a:t>
            </a:r>
            <a:endParaRPr lang="en-US" sz="4000" dirty="0"/>
          </a:p>
        </p:txBody>
      </p:sp>
      <p:pic>
        <p:nvPicPr>
          <p:cNvPr id="3" name="Image 0" descr="/Users/mathiasjohansson/Dev/moank/moank-web/tools/brand-pptx/assets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327648"/>
            <a:ext cx="822960" cy="25603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40080" y="6080760"/>
            <a:ext cx="10911535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yckelt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71600"/>
            <a:ext cx="10911535" cy="4206240"/>
          </a:xfrm>
          <a:prstGeom prst="roundRect">
            <a:avLst>
              <a:gd name="adj" fmla="val 1739"/>
            </a:avLst>
          </a:prstGeom>
          <a:solidFill>
            <a:srgbClr val="F4F3EF"/>
          </a:solidFill>
          <a:ln>
            <a:solidFill>
              <a:srgbClr val="F4F3E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548640"/>
            <a:ext cx="108813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Nyckeltal</a:t>
            </a:r>
            <a:endParaRPr lang="en-US" sz="3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1097280" y="173736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Kort ingress som sätter siffrorna i sammanhang.</a:t>
            </a:r>
            <a:endParaRPr lang="en-US" sz="1400" dirty="0"/>
          </a:p>
        </p:txBody>
      </p:sp>
      <p:sp>
        <p:nvSpPr>
          <p:cNvPr id="5" name="Shape 1"/>
          <p:cNvSpPr/>
          <p:nvPr/>
        </p:nvSpPr>
        <p:spPr>
          <a:xfrm>
            <a:off x="1097280" y="2834640"/>
            <a:ext cx="2844698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097280" y="2971800"/>
            <a:ext cx="284469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Värde</a:t>
            </a:r>
            <a:endParaRPr lang="en-US" sz="32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1097280" y="3931920"/>
            <a:ext cx="266181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Förklaring till värdet</a:t>
            </a:r>
            <a:endParaRPr lang="en-US" sz="1200" dirty="0"/>
          </a:p>
        </p:txBody>
      </p:sp>
      <p:sp>
        <p:nvSpPr>
          <p:cNvPr id="8" name="Shape 2"/>
          <p:cNvSpPr/>
          <p:nvPr/>
        </p:nvSpPr>
        <p:spPr>
          <a:xfrm>
            <a:off x="4856378" y="2834640"/>
            <a:ext cx="2844698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9" name="Text 3"/>
          <p:cNvSpPr/>
          <p:nvPr>
            <p:ph idx="107" type="body" hasCustomPrompt="1"/>
          </p:nvPr>
        </p:nvSpPr>
        <p:spPr>
          <a:xfrm>
            <a:off x="4856378" y="2971800"/>
            <a:ext cx="284469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Värde</a:t>
            </a:r>
            <a:endParaRPr lang="en-US" sz="3200" dirty="0"/>
          </a:p>
        </p:txBody>
      </p:sp>
      <p:sp>
        <p:nvSpPr>
          <p:cNvPr id="10" name="Text 3"/>
          <p:cNvSpPr/>
          <p:nvPr>
            <p:ph idx="108" type="body" hasCustomPrompt="1"/>
          </p:nvPr>
        </p:nvSpPr>
        <p:spPr>
          <a:xfrm>
            <a:off x="4856378" y="3931920"/>
            <a:ext cx="266181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Förklaring till värdet</a:t>
            </a:r>
            <a:endParaRPr lang="en-US" sz="1200" dirty="0"/>
          </a:p>
        </p:txBody>
      </p:sp>
      <p:sp>
        <p:nvSpPr>
          <p:cNvPr id="11" name="Shape 3"/>
          <p:cNvSpPr/>
          <p:nvPr/>
        </p:nvSpPr>
        <p:spPr>
          <a:xfrm>
            <a:off x="8615477" y="2834640"/>
            <a:ext cx="2844698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12" name="Text 4"/>
          <p:cNvSpPr/>
          <p:nvPr>
            <p:ph idx="110" type="body" hasCustomPrompt="1"/>
          </p:nvPr>
        </p:nvSpPr>
        <p:spPr>
          <a:xfrm>
            <a:off x="8615477" y="2971800"/>
            <a:ext cx="284469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Värde</a:t>
            </a:r>
            <a:endParaRPr lang="en-US" sz="3200" dirty="0"/>
          </a:p>
        </p:txBody>
      </p:sp>
      <p:sp>
        <p:nvSpPr>
          <p:cNvPr id="13" name="Text 4"/>
          <p:cNvSpPr/>
          <p:nvPr>
            <p:ph idx="111" type="body" hasCustomPrompt="1"/>
          </p:nvPr>
        </p:nvSpPr>
        <p:spPr>
          <a:xfrm>
            <a:off x="8615477" y="3931920"/>
            <a:ext cx="266181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Förklaring till värdet</a:t>
            </a:r>
            <a:endParaRPr lang="en-US" sz="1200" dirty="0"/>
          </a:p>
        </p:txBody>
      </p:sp>
      <p:pic>
        <p:nvPicPr>
          <p:cNvPr id="14" name="Image 0" descr="/Users/mathiasjohansson/Dev/moank/moank-web/tools/brand-pptx/assets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327648"/>
            <a:ext cx="822960" cy="256032"/>
          </a:xfrm>
          <a:prstGeom prst="rect">
            <a:avLst/>
          </a:prstGeom>
        </p:spPr>
      </p:pic>
      <p:sp>
        <p:nvSpPr>
          <p:cNvPr id="15" name="Shape 4"/>
          <p:cNvSpPr/>
          <p:nvPr/>
        </p:nvSpPr>
        <p:spPr>
          <a:xfrm>
            <a:off x="640080" y="6080760"/>
            <a:ext cx="10911535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3383280"/>
            <a:ext cx="960120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spc="-100" kern="0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Ett citat eller en övertygelse, satt över fotot.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5852160"/>
            <a:ext cx="73152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Namn, roll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och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54864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Rubrik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011680"/>
            <a:ext cx="51206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15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Brödtext</a:t>
            </a:r>
            <a:endParaRPr lang="en-US" sz="1500" dirty="0"/>
          </a:p>
        </p:txBody>
      </p:sp>
      <p:sp>
        <p:nvSpPr>
          <p:cNvPr id="4" name="Text 0"/>
          <p:cNvSpPr/>
          <p:nvPr>
            <p:ph idx="102" hasCustomPrompt="1"/>
          </p:nvPr>
        </p:nvSpPr>
        <p:spPr>
          <a:xfrm>
            <a:off x="6400800" y="548640"/>
            <a:ext cx="5150815" cy="5394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dirty="0"/>
            </a:lvl1pPr>
          </a:lstStyle>
          <a:p>
            <a:pPr algn="l" indent="0" marL="0">
              <a:buNone/>
            </a:pPr>
            <a:r>
              <a:rPr lang="en-US" dirty="0">
                <a:solidFill>
                  <a:srgbClr val="000000"/>
                </a:solidFill>
              </a:rPr>
              <a:t>Klicka för att lägga till bild</a:t>
            </a:r>
            <a:endParaRPr lang="en-US" dirty="0"/>
          </a:p>
        </p:txBody>
      </p:sp>
      <p:pic>
        <p:nvPicPr>
          <p:cNvPr id="5" name="Image 0" descr="/Users/mathiasjohansson/Dev/moank/moank-web/tools/brand-pptx/assets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327648"/>
            <a:ext cx="822960" cy="256032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640080" y="6080760"/>
            <a:ext cx="10911535" cy="0"/>
          </a:xfrm>
          <a:prstGeom prst="line">
            <a:avLst/>
          </a:prstGeom>
          <a:noFill/>
          <a:ln w="6350">
            <a:solidFill>
              <a:srgbClr val="0F0E0D">
                <a:alpha val="15000"/>
              </a:srgbClr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">
    <p:bg>
      <p:bgPr>
        <a:solidFill>
          <a:srgbClr val="2A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thiasjohansson/Dev/moank/moank-web/tools/brand-pptx/asset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1463040" cy="4572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2194560"/>
            <a:ext cx="9601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8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Tack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4297680"/>
            <a:ext cx="7315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400"/>
              </a:spcAft>
              <a:buNone/>
              <a:def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defRPr>
            </a:lvl1pPr>
          </a:lstStyle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Namn</a:t>
            </a:r>
            <a:endParaRPr lang="en-US" sz="16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roll@moank.se</a:t>
            </a:r>
            <a:endParaRPr lang="en-US" sz="16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moank.se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40080" y="2286000"/>
            <a:ext cx="96012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Finansiering som växer med </a:t>
            </a:r>
            <a:pPr algn="l" indent="0" marL="0">
              <a:buNone/>
            </a:pPr>
            <a:r>
              <a:rPr lang="en-US" sz="4400" b="1" i="1" spc="-100" kern="0" dirty="0">
                <a:solidFill>
                  <a:srgbClr val="F7EEF1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er volym</a:t>
            </a:r>
            <a:pPr algn="l" indent="0" marL="0">
              <a:buNone/>
            </a:pPr>
            <a:r>
              <a:rPr lang="en-US" sz="4400" b="1" spc="-1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40080" y="46634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Kundpresentation, september 2026</a:t>
            </a:r>
            <a:endParaRPr lang="en-US" sz="16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40080" y="6172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4A5B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Moank AB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82296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b="1" spc="-6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420624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Hyperfinance</a:t>
            </a:r>
            <a:pPr algn="l" indent="0" marL="0">
              <a:buNone/>
            </a:pPr>
            <a:r>
              <a:rPr lang="en-US" sz="3600" b="1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5715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>
                    <a:alpha val="80000"/>
                  </a:srgbClr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Skalbar fordringsfinansiering för factoringbolag och plattformar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Så växer ni utan hinder</a:t>
            </a:r>
            <a:pPr algn="l" indent="0" marL="0">
              <a:buNone/>
            </a:pPr>
            <a:r>
              <a:rPr lang="en-US" sz="3000" b="1" dirty="0">
                <a:solidFill>
                  <a:srgbClr val="672B3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7830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F0E0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Anslut på 1 dag</a:t>
            </a:r>
            <a:endParaRPr lang="en-US" sz="1600" dirty="0"/>
          </a:p>
          <a:p>
            <a:pPr algn="l"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API-koppling mot ert system eller direkt filuppladdning i Hyperfinance-portalen.</a:t>
            </a:r>
            <a:endParaRPr lang="en-US" sz="16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F0E0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Utan hinder</a:t>
            </a:r>
            <a:endParaRPr lang="en-US" sz="1600" dirty="0"/>
          </a:p>
          <a:p>
            <a:pPr algn="l"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Sälj fakturor utifrån behov. Vi sätter ingen övre gräns utan volymen växer med era kunder.</a:t>
            </a:r>
            <a:endParaRPr lang="en-US" sz="16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F0E0D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Låg kostnad</a:t>
            </a:r>
            <a:endParaRPr lang="en-US" sz="16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Betala bara för det ni använder, inte på vad ni tror ni behöver.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554480"/>
            <a:ext cx="9692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Trygg som en bank, utan krångel. Ränta bara på </a:t>
            </a:r>
            <a:pPr algn="l" indent="0" marL="0">
              <a:buNone/>
            </a:pPr>
            <a:r>
              <a:rPr lang="en-US" sz="4000" b="1" i="1" spc="-100" kern="0" dirty="0">
                <a:solidFill>
                  <a:srgbClr val="0F0E0D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det ni använder</a:t>
            </a:r>
            <a:pPr algn="l" indent="0" marL="0">
              <a:buNone/>
            </a:pPr>
            <a:r>
              <a:rPr lang="en-US" sz="4000" b="1" spc="-100" kern="0" dirty="0">
                <a:solidFill>
                  <a:srgbClr val="672B3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40080" y="54864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Moank i korthet</a:t>
            </a:r>
            <a:pPr algn="l" indent="0" marL="0">
              <a:buNone/>
            </a:pPr>
            <a:r>
              <a:rPr lang="en-US" sz="3000" b="1" dirty="0">
                <a:solidFill>
                  <a:srgbClr val="672B3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3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97280" y="17373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Ett svenskt kreditmarknadsbolag med tillstånd från och under tillsyn av Finansinspektionen.</a:t>
            </a:r>
            <a:endParaRPr lang="en-US" sz="14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1097280" y="2971800"/>
            <a:ext cx="28446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2015</a:t>
            </a:r>
            <a:endParaRPr lang="en-US" sz="3200" dirty="0"/>
          </a:p>
        </p:txBody>
      </p:sp>
      <p:sp>
        <p:nvSpPr>
          <p:cNvPr id="5" name="Text 2"/>
          <p:cNvSpPr/>
          <p:nvPr>
            <p:ph idx="105" type="body" hasCustomPrompt="1"/>
          </p:nvPr>
        </p:nvSpPr>
        <p:spPr>
          <a:xfrm>
            <a:off x="1097280" y="3931920"/>
            <a:ext cx="26618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Grundat i Stockholm.</a:t>
            </a:r>
            <a:endParaRPr lang="en-US" sz="1200" dirty="0"/>
          </a:p>
        </p:txBody>
      </p:sp>
      <p:sp>
        <p:nvSpPr>
          <p:cNvPr id="6" name="Text 3"/>
          <p:cNvSpPr/>
          <p:nvPr>
            <p:ph idx="107" type="body" hasCustomPrompt="1"/>
          </p:nvPr>
        </p:nvSpPr>
        <p:spPr>
          <a:xfrm>
            <a:off x="4856378" y="2971800"/>
            <a:ext cx="28446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FI</a:t>
            </a:r>
            <a:endParaRPr lang="en-US" sz="3200" dirty="0"/>
          </a:p>
        </p:txBody>
      </p:sp>
      <p:sp>
        <p:nvSpPr>
          <p:cNvPr id="7" name="Text 3"/>
          <p:cNvSpPr/>
          <p:nvPr>
            <p:ph idx="108" type="body" hasCustomPrompt="1"/>
          </p:nvPr>
        </p:nvSpPr>
        <p:spPr>
          <a:xfrm>
            <a:off x="4856378" y="3931920"/>
            <a:ext cx="26618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Reglerat kreditmarknadsbolag under Finansinspektionens tillsyn.</a:t>
            </a:r>
            <a:endParaRPr lang="en-US" sz="1200" dirty="0"/>
          </a:p>
        </p:txBody>
      </p:sp>
      <p:sp>
        <p:nvSpPr>
          <p:cNvPr id="8" name="Text 4"/>
          <p:cNvSpPr/>
          <p:nvPr>
            <p:ph idx="110" type="body" hasCustomPrompt="1"/>
          </p:nvPr>
        </p:nvSpPr>
        <p:spPr>
          <a:xfrm>
            <a:off x="8615477" y="2971800"/>
            <a:ext cx="28446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200" b="1" spc="-100" kern="0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6 valutor</a:t>
            </a:r>
            <a:endParaRPr lang="en-US" sz="3200" dirty="0"/>
          </a:p>
        </p:txBody>
      </p:sp>
      <p:sp>
        <p:nvSpPr>
          <p:cNvPr id="9" name="Text 4"/>
          <p:cNvSpPr/>
          <p:nvPr>
            <p:ph idx="111" type="body" hasCustomPrompt="1"/>
          </p:nvPr>
        </p:nvSpPr>
        <p:spPr>
          <a:xfrm>
            <a:off x="8615477" y="3931920"/>
            <a:ext cx="26618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862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Finansiering i SEK, EUR, GBP, USD, DKK och NOK.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3383280"/>
            <a:ext cx="9601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Ett samtal räcker oftast för att se om vi är en </a:t>
            </a:r>
            <a:pPr algn="l" indent="0" marL="0">
              <a:buNone/>
            </a:pPr>
            <a:r>
              <a:rPr lang="en-US" sz="3400" b="1" i="1" spc="-100" kern="0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match för varandra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5852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Moank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0E0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Sparande som faktiskt växer</a:t>
            </a:r>
            <a:pPr algn="l" indent="0" marL="0">
              <a:buNone/>
            </a:pPr>
            <a:r>
              <a:rPr lang="en-US" sz="3000" b="1" dirty="0">
                <a:solidFill>
                  <a:srgbClr val="672B3D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01168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835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Bra ränta från första kronan. Statlig insättningsgaranti. Öppna konto på minuter med BankID.</a:t>
            </a:r>
            <a:endParaRPr lang="en-US" sz="1500" dirty="0"/>
          </a:p>
        </p:txBody>
      </p:sp>
      <p:pic>
        <p:nvPicPr>
          <p:cNvPr id="4" name="Image 0" descr="/Users/mathiasjohansson/Dev/moank/moank-web/tools/brand-pptx/assets/duotone-ship.jpg">    </p:cNvPr>
          <p:cNvPicPr>
            <a:picLocks noChangeAspect="1"/>
          </p:cNvPicPr>
          <p:nvPr>
            <p:ph idx="102" hasCustomPrompt="1"/>
          </p:nvPr>
        </p:nvPicPr>
        <p:blipFill>
          <a:blip r:embed="rId1"/>
          <a:srcRect l="2263" r="2263" t="0" b="0"/>
          <a:stretch/>
        </p:blipFill>
        <p:spPr>
          <a:xfrm>
            <a:off x="6400800" y="548640"/>
            <a:ext cx="5150815" cy="5394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454335" y="6291072"/>
            <a:ext cx="10972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862"/>
                </a:solidFill>
                <a:latin typeface="Instrument Sans"/>
                <a:ea typeface="Instrument Sans"/>
                <a:cs typeface="Instrument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640080" y="2194560"/>
            <a:ext cx="9601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spc="-100" kern="0" dirty="0">
                <a:solidFill>
                  <a:srgbClr val="F7EEF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Tack</a:t>
            </a:r>
            <a:pPr algn="l" indent="0" marL="0">
              <a:buNone/>
            </a:pPr>
            <a:r>
              <a:rPr lang="en-US" sz="4800" b="1" spc="-100" kern="0" dirty="0">
                <a:solidFill>
                  <a:srgbClr val="EBA6B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.</a:t>
            </a:r>
            <a:endParaRPr lang="en-US" sz="4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640080" y="4297680"/>
            <a:ext cx="7315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Förnamn Efternamn</a:t>
            </a:r>
            <a:endParaRPr lang="en-US" sz="16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fornamn.efternamn@moank.se</a:t>
            </a:r>
            <a:endParaRPr lang="en-US" sz="16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E4D0D8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moank.se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strumen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Moank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Moank – presentationsmall</dc:title>
  <dc:subject>PptxGenJS Presentation</dc:subject>
  <dc:creator>Moank AB</dc:creator>
  <cp:lastModifiedBy>Moank AB</cp:lastModifiedBy>
  <cp:revision>1</cp:revision>
  <dcterms:created xsi:type="dcterms:W3CDTF">2026-09-16T11:10:35Z</dcterms:created>
  <dcterms:modified xsi:type="dcterms:W3CDTF">2026-09-16T11:10:35Z</dcterms:modified>
</cp:coreProperties>
</file>